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74C69BBD-7E1F-4BC1-B9CF-1824D6275541}">
          <p14:sldIdLst>
            <p14:sldId id="256"/>
            <p14:sldId id="257"/>
            <p14:sldId id="258"/>
            <p14:sldId id="259"/>
            <p14:sldId id="260"/>
            <p14:sldId id="261"/>
            <p14:sldId id="262"/>
            <p14:sldId id="263"/>
            <p14:sldId id="264"/>
            <p14:sldId id="265"/>
            <p14:sldId id="266"/>
            <p14:sldId id="267"/>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BD4"/>
    <a:srgbClr val="BDFBD2"/>
    <a:srgbClr val="B9FFDC"/>
    <a:srgbClr val="C5FFE2"/>
    <a:srgbClr val="B3FFD9"/>
    <a:srgbClr val="99FFCC"/>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76" autoAdjust="0"/>
    <p:restoredTop sz="94660"/>
  </p:normalViewPr>
  <p:slideViewPr>
    <p:cSldViewPr snapToGrid="0">
      <p:cViewPr>
        <p:scale>
          <a:sx n="99" d="100"/>
          <a:sy n="99" d="100"/>
        </p:scale>
        <p:origin x="-114"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BD46C81-C55D-4BF6-8B24-2C01E750FFE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362656916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D46C81-C55D-4BF6-8B24-2C01E750FFE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4277143592"/>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D46C81-C55D-4BF6-8B24-2C01E750FFE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28441315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D46C81-C55D-4BF6-8B24-2C01E750FFE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397558944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BD46C81-C55D-4BF6-8B24-2C01E750FFEE}" type="datetimeFigureOut">
              <a:rPr lang="cs-CZ" smtClean="0"/>
              <a:pPr/>
              <a:t>1.4.2014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60293160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BD46C81-C55D-4BF6-8B24-2C01E750FFEE}" type="datetimeFigureOut">
              <a:rPr lang="cs-CZ" smtClean="0"/>
              <a:pPr/>
              <a:t>1.4.2014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63829214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BD46C81-C55D-4BF6-8B24-2C01E750FFEE}" type="datetimeFigureOut">
              <a:rPr lang="cs-CZ" smtClean="0"/>
              <a:pPr/>
              <a:t>1.4.2014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460019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BD46C81-C55D-4BF6-8B24-2C01E750FFEE}" type="datetimeFigureOut">
              <a:rPr lang="cs-CZ" smtClean="0"/>
              <a:pPr/>
              <a:t>1.4.2014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420833705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BD46C81-C55D-4BF6-8B24-2C01E750FFEE}" type="datetimeFigureOut">
              <a:rPr lang="cs-CZ" smtClean="0"/>
              <a:pPr/>
              <a:t>1.4.2014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370050318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BD46C81-C55D-4BF6-8B24-2C01E750FFEE}" type="datetimeFigureOut">
              <a:rPr lang="cs-CZ" smtClean="0"/>
              <a:pPr/>
              <a:t>1.4.2014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296119265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BD46C81-C55D-4BF6-8B24-2C01E750FFEE}" type="datetimeFigureOut">
              <a:rPr lang="cs-CZ" smtClean="0"/>
              <a:pPr/>
              <a:t>1.4.2014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D03A73-2DD6-474B-9E26-2F96D05B1C9D}" type="slidenum">
              <a:rPr lang="cs-CZ" smtClean="0"/>
              <a:pPr/>
              <a:t>‹#›</a:t>
            </a:fld>
            <a:endParaRPr lang="cs-CZ"/>
          </a:p>
        </p:txBody>
      </p:sp>
    </p:spTree>
    <p:extLst>
      <p:ext uri="{BB962C8B-B14F-4D97-AF65-F5344CB8AC3E}">
        <p14:creationId xmlns:p14="http://schemas.microsoft.com/office/powerpoint/2010/main" val="152247776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1FBD4"/>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46C81-C55D-4BF6-8B24-2C01E750FFEE}" type="datetimeFigureOut">
              <a:rPr lang="cs-CZ" smtClean="0"/>
              <a:pPr/>
              <a:t>1.4.2014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03A73-2DD6-474B-9E26-2F96D05B1C9D}" type="slidenum">
              <a:rPr lang="cs-CZ" smtClean="0"/>
              <a:pPr/>
              <a:t>‹#›</a:t>
            </a:fld>
            <a:endParaRPr lang="cs-CZ"/>
          </a:p>
        </p:txBody>
      </p:sp>
    </p:spTree>
    <p:extLst>
      <p:ext uri="{BB962C8B-B14F-4D97-AF65-F5344CB8AC3E}">
        <p14:creationId xmlns:p14="http://schemas.microsoft.com/office/powerpoint/2010/main" val="3713482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39783" y="1226866"/>
            <a:ext cx="9144000" cy="2387600"/>
          </a:xfrm>
        </p:spPr>
        <p:txBody>
          <a:bodyPr>
            <a:noAutofit/>
          </a:bodyPr>
          <a:lstStyle/>
          <a:p>
            <a:r>
              <a:rPr lang="cs-CZ" sz="8800" b="1" dirty="0" err="1">
                <a:solidFill>
                  <a:schemeClr val="bg1"/>
                </a:solidFill>
                <a:latin typeface="Comic Sans MS" pitchFamily="66" charset="0"/>
              </a:rPr>
              <a:t>Renewable</a:t>
            </a:r>
            <a:r>
              <a:rPr lang="cs-CZ" sz="8800" b="1" dirty="0">
                <a:solidFill>
                  <a:schemeClr val="bg1"/>
                </a:solidFill>
                <a:latin typeface="Comic Sans MS" pitchFamily="66" charset="0"/>
              </a:rPr>
              <a:t> </a:t>
            </a:r>
            <a:r>
              <a:rPr lang="cs-CZ" sz="8800" b="1" dirty="0" err="1" smtClean="0">
                <a:solidFill>
                  <a:schemeClr val="bg1"/>
                </a:solidFill>
                <a:latin typeface="Comic Sans MS" pitchFamily="66" charset="0"/>
              </a:rPr>
              <a:t>energy</a:t>
            </a:r>
            <a:endParaRPr lang="cs-CZ" sz="8800" dirty="0">
              <a:solidFill>
                <a:schemeClr val="bg1"/>
              </a:solidFill>
              <a:latin typeface="Comic Sans MS" pitchFamily="66" charset="0"/>
            </a:endParaRPr>
          </a:p>
        </p:txBody>
      </p:sp>
    </p:spTree>
    <p:extLst>
      <p:ext uri="{BB962C8B-B14F-4D97-AF65-F5344CB8AC3E}">
        <p14:creationId xmlns:p14="http://schemas.microsoft.com/office/powerpoint/2010/main" val="1243764298"/>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b="1" u="sng" dirty="0" err="1" smtClean="0">
                <a:latin typeface="Comic Sans MS" pitchFamily="66" charset="0"/>
              </a:rPr>
              <a:t>Wind</a:t>
            </a:r>
            <a:r>
              <a:rPr lang="cs-CZ" sz="4800" b="1" u="sng" dirty="0" smtClean="0">
                <a:latin typeface="Comic Sans MS" pitchFamily="66" charset="0"/>
              </a:rPr>
              <a:t> </a:t>
            </a:r>
            <a:r>
              <a:rPr lang="cs-CZ" sz="4800" b="1" u="sng" dirty="0" err="1" smtClean="0">
                <a:latin typeface="Comic Sans MS" pitchFamily="66" charset="0"/>
              </a:rPr>
              <a:t>power</a:t>
            </a:r>
            <a:endParaRPr lang="cs-CZ" sz="4800" b="1" u="sng" dirty="0">
              <a:latin typeface="Comic Sans MS" pitchFamily="66" charset="0"/>
            </a:endParaRPr>
          </a:p>
        </p:txBody>
      </p:sp>
      <p:sp>
        <p:nvSpPr>
          <p:cNvPr id="3" name="Zástupný symbol pro obsah 2"/>
          <p:cNvSpPr>
            <a:spLocks noGrp="1"/>
          </p:cNvSpPr>
          <p:nvPr>
            <p:ph idx="1"/>
          </p:nvPr>
        </p:nvSpPr>
        <p:spPr/>
        <p:txBody>
          <a:bodyPr/>
          <a:lstStyle/>
          <a:p>
            <a:r>
              <a:rPr lang="en-US" dirty="0" smtClean="0">
                <a:latin typeface="Comic Sans MS" pitchFamily="66" charset="0"/>
              </a:rPr>
              <a:t>Wind is caused by huge convection currents in the Earth's atmosphere, driven by heat energy from the Sun. This means as long as the sun shines, there will be wind.</a:t>
            </a:r>
            <a:endParaRPr lang="cs-CZ" dirty="0" smtClean="0">
              <a:latin typeface="Comic Sans MS" pitchFamily="66" charset="0"/>
            </a:endParaRPr>
          </a:p>
          <a:p>
            <a:r>
              <a:rPr lang="en-US" dirty="0" smtClean="0">
                <a:latin typeface="Comic Sans MS" pitchFamily="66" charset="0"/>
              </a:rPr>
              <a:t>The moving air (wind) has huge amounts of kinetic energy, and this can be transferred into electrical energy using wind turbines. The wind turns the blades, which spin a shaft, which connects to a generator and makes electricity. The electricity is sent through transmission and distribution lines to a substation, then on to homes, business and schools</a:t>
            </a:r>
            <a:endParaRPr lang="cs-CZ" dirty="0">
              <a:latin typeface="Comic Sans MS" pitchFamily="66" charset="0"/>
            </a:endParaRPr>
          </a:p>
        </p:txBody>
      </p:sp>
    </p:spTree>
    <p:extLst>
      <p:ext uri="{BB962C8B-B14F-4D97-AF65-F5344CB8AC3E}">
        <p14:creationId xmlns:p14="http://schemas.microsoft.com/office/powerpoint/2010/main" val="69639726"/>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4800" b="1" u="sng" dirty="0" err="1" smtClean="0">
                <a:latin typeface="Comic Sans MS" pitchFamily="66" charset="0"/>
              </a:rPr>
              <a:t>Wind</a:t>
            </a:r>
            <a:r>
              <a:rPr lang="cs-CZ" sz="4800" b="1" u="sng" dirty="0" smtClean="0">
                <a:latin typeface="Comic Sans MS" pitchFamily="66" charset="0"/>
              </a:rPr>
              <a:t> </a:t>
            </a:r>
            <a:r>
              <a:rPr lang="cs-CZ" sz="4800" b="1" u="sng" dirty="0" err="1" smtClean="0">
                <a:latin typeface="Comic Sans MS" pitchFamily="66" charset="0"/>
              </a:rPr>
              <a:t>power</a:t>
            </a:r>
            <a:endParaRPr lang="cs-CZ" sz="4800" b="1" u="sng" dirty="0">
              <a:latin typeface="Comic Sans MS" pitchFamily="66" charset="0"/>
            </a:endParaRPr>
          </a:p>
        </p:txBody>
      </p:sp>
      <p:sp>
        <p:nvSpPr>
          <p:cNvPr id="5" name="Zástupný symbol pro text 4"/>
          <p:cNvSpPr>
            <a:spLocks noGrp="1"/>
          </p:cNvSpPr>
          <p:nvPr>
            <p:ph type="body" idx="1"/>
          </p:nvPr>
        </p:nvSpPr>
        <p:spPr/>
        <p:txBody>
          <a:bodyPr>
            <a:normAutofit/>
          </a:bodyPr>
          <a:lstStyle/>
          <a:p>
            <a:r>
              <a:rPr lang="cs-CZ" sz="2800" dirty="0" err="1" smtClean="0">
                <a:latin typeface="Comic Sans MS" pitchFamily="66" charset="0"/>
              </a:rPr>
              <a:t>Advantages</a:t>
            </a:r>
            <a:endParaRPr lang="cs-CZ" sz="2800" dirty="0">
              <a:latin typeface="Comic Sans MS" pitchFamily="66" charset="0"/>
            </a:endParaRPr>
          </a:p>
        </p:txBody>
      </p:sp>
      <p:sp>
        <p:nvSpPr>
          <p:cNvPr id="6" name="Zástupný symbol pro obsah 5"/>
          <p:cNvSpPr>
            <a:spLocks noGrp="1"/>
          </p:cNvSpPr>
          <p:nvPr>
            <p:ph sz="half" idx="2"/>
          </p:nvPr>
        </p:nvSpPr>
        <p:spPr/>
        <p:txBody>
          <a:bodyPr/>
          <a:lstStyle/>
          <a:p>
            <a:r>
              <a:rPr lang="en-US" dirty="0" smtClean="0">
                <a:latin typeface="Comic Sans MS" pitchFamily="66" charset="0"/>
              </a:rPr>
              <a:t>One wind turbine can produce enough electricity to power up to 300 homes.</a:t>
            </a:r>
            <a:endParaRPr lang="cs-CZ" dirty="0" smtClean="0">
              <a:latin typeface="Comic Sans MS" pitchFamily="66" charset="0"/>
            </a:endParaRPr>
          </a:p>
          <a:p>
            <a:r>
              <a:rPr lang="cs-CZ" dirty="0" err="1" smtClean="0">
                <a:latin typeface="Comic Sans MS" pitchFamily="66" charset="0"/>
              </a:rPr>
              <a:t>Low</a:t>
            </a:r>
            <a:r>
              <a:rPr lang="cs-CZ" dirty="0" smtClean="0">
                <a:latin typeface="Comic Sans MS" pitchFamily="66" charset="0"/>
              </a:rPr>
              <a:t> </a:t>
            </a:r>
            <a:r>
              <a:rPr lang="cs-CZ" dirty="0" err="1" smtClean="0">
                <a:latin typeface="Comic Sans MS" pitchFamily="66" charset="0"/>
              </a:rPr>
              <a:t>cost</a:t>
            </a:r>
            <a:endParaRPr lang="cs-CZ" dirty="0">
              <a:latin typeface="Comic Sans MS" pitchFamily="66" charset="0"/>
            </a:endParaRPr>
          </a:p>
        </p:txBody>
      </p:sp>
      <p:sp>
        <p:nvSpPr>
          <p:cNvPr id="7" name="Zástupný symbol pro text 6"/>
          <p:cNvSpPr>
            <a:spLocks noGrp="1"/>
          </p:cNvSpPr>
          <p:nvPr>
            <p:ph type="body" sz="quarter" idx="3"/>
          </p:nvPr>
        </p:nvSpPr>
        <p:spPr/>
        <p:txBody>
          <a:bodyPr>
            <a:normAutofit/>
          </a:bodyPr>
          <a:lstStyle/>
          <a:p>
            <a:r>
              <a:rPr lang="cs-CZ" sz="2800" dirty="0" err="1" smtClean="0">
                <a:latin typeface="Comic Sans MS" pitchFamily="66" charset="0"/>
              </a:rPr>
              <a:t>Disadvantages</a:t>
            </a:r>
            <a:endParaRPr lang="cs-CZ" sz="2800" dirty="0">
              <a:latin typeface="Comic Sans MS" pitchFamily="66" charset="0"/>
            </a:endParaRPr>
          </a:p>
        </p:txBody>
      </p:sp>
      <p:sp>
        <p:nvSpPr>
          <p:cNvPr id="8" name="Zástupný symbol pro obsah 7"/>
          <p:cNvSpPr>
            <a:spLocks noGrp="1"/>
          </p:cNvSpPr>
          <p:nvPr>
            <p:ph sz="quarter" idx="4"/>
          </p:nvPr>
        </p:nvSpPr>
        <p:spPr/>
        <p:txBody>
          <a:bodyPr/>
          <a:lstStyle/>
          <a:p>
            <a:r>
              <a:rPr lang="cs-CZ" dirty="0" err="1" smtClean="0">
                <a:latin typeface="Comic Sans MS" pitchFamily="66" charset="0"/>
              </a:rPr>
              <a:t>Noise</a:t>
            </a:r>
            <a:endParaRPr lang="cs-CZ" dirty="0" smtClean="0">
              <a:latin typeface="Comic Sans MS" pitchFamily="66" charset="0"/>
            </a:endParaRPr>
          </a:p>
          <a:p>
            <a:r>
              <a:rPr lang="en-US" dirty="0" smtClean="0">
                <a:latin typeface="Comic Sans MS" pitchFamily="66" charset="0"/>
              </a:rPr>
              <a:t>Wind turbines cannot work if there is no wind, </a:t>
            </a:r>
            <a:br>
              <a:rPr lang="en-US" dirty="0" smtClean="0">
                <a:latin typeface="Comic Sans MS" pitchFamily="66" charset="0"/>
              </a:rPr>
            </a:br>
            <a:r>
              <a:rPr lang="en-US" dirty="0" smtClean="0">
                <a:latin typeface="Comic Sans MS" pitchFamily="66" charset="0"/>
              </a:rPr>
              <a:t>or if the wind speed is so high it would damage them</a:t>
            </a:r>
            <a:endParaRPr lang="cs-CZ" dirty="0">
              <a:latin typeface="Comic Sans MS" pitchFamily="66" charset="0"/>
            </a:endParaRPr>
          </a:p>
        </p:txBody>
      </p:sp>
      <p:pic>
        <p:nvPicPr>
          <p:cNvPr id="2050" name="Picture 2" descr="Energy from wind turbines"/>
          <p:cNvPicPr>
            <a:picLocks noChangeAspect="1" noChangeArrowheads="1"/>
          </p:cNvPicPr>
          <p:nvPr/>
        </p:nvPicPr>
        <p:blipFill>
          <a:blip r:embed="rId2" cstate="print"/>
          <a:srcRect/>
          <a:stretch>
            <a:fillRect/>
          </a:stretch>
        </p:blipFill>
        <p:spPr bwMode="auto">
          <a:xfrm>
            <a:off x="952410" y="4513535"/>
            <a:ext cx="4762500" cy="1819276"/>
          </a:xfrm>
          <a:prstGeom prst="rect">
            <a:avLst/>
          </a:prstGeom>
          <a:noFill/>
        </p:spPr>
      </p:pic>
      <p:pic>
        <p:nvPicPr>
          <p:cNvPr id="2052" name="Picture 4" descr="https://encrypted-tbn3.gstatic.com/images?q=tbn:ANd9GcRTIzm9oc5RuepPO19uEsk8FHLnRBquXxutXjve5lCPG4hawz1Ttg"/>
          <p:cNvPicPr>
            <a:picLocks noChangeAspect="1" noChangeArrowheads="1"/>
          </p:cNvPicPr>
          <p:nvPr/>
        </p:nvPicPr>
        <p:blipFill>
          <a:blip r:embed="rId3" cstate="print"/>
          <a:srcRect/>
          <a:stretch>
            <a:fillRect/>
          </a:stretch>
        </p:blipFill>
        <p:spPr bwMode="auto">
          <a:xfrm>
            <a:off x="8817428" y="392353"/>
            <a:ext cx="3173572" cy="2115715"/>
          </a:xfrm>
          <a:prstGeom prst="rect">
            <a:avLst/>
          </a:prstGeom>
          <a:noFill/>
        </p:spPr>
      </p:pic>
    </p:spTree>
    <p:extLst>
      <p:ext uri="{BB962C8B-B14F-4D97-AF65-F5344CB8AC3E}">
        <p14:creationId xmlns:p14="http://schemas.microsoft.com/office/powerpoint/2010/main" val="90147158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b="1" u="sng" dirty="0" err="1" smtClean="0">
                <a:latin typeface="Comic Sans MS" pitchFamily="66" charset="0"/>
              </a:rPr>
              <a:t>Water</a:t>
            </a:r>
            <a:r>
              <a:rPr lang="cs-CZ" sz="5400" b="1" u="sng" dirty="0" smtClean="0">
                <a:latin typeface="Comic Sans MS" pitchFamily="66" charset="0"/>
              </a:rPr>
              <a:t> </a:t>
            </a:r>
            <a:r>
              <a:rPr lang="cs-CZ" sz="5400" b="1" u="sng" dirty="0" err="1" smtClean="0">
                <a:latin typeface="Comic Sans MS" pitchFamily="66" charset="0"/>
              </a:rPr>
              <a:t>power</a:t>
            </a:r>
            <a:endParaRPr lang="cs-CZ" sz="5400" b="1" u="sng" dirty="0">
              <a:latin typeface="Comic Sans MS" pitchFamily="66" charset="0"/>
            </a:endParaRPr>
          </a:p>
        </p:txBody>
      </p:sp>
      <p:sp>
        <p:nvSpPr>
          <p:cNvPr id="3" name="Zástupný symbol pro obsah 2"/>
          <p:cNvSpPr>
            <a:spLocks noGrp="1"/>
          </p:cNvSpPr>
          <p:nvPr>
            <p:ph idx="1"/>
          </p:nvPr>
        </p:nvSpPr>
        <p:spPr/>
        <p:txBody>
          <a:bodyPr>
            <a:normAutofit/>
          </a:bodyPr>
          <a:lstStyle/>
          <a:p>
            <a:r>
              <a:rPr lang="en-US" sz="3600" dirty="0" smtClean="0">
                <a:latin typeface="Comic Sans MS" pitchFamily="66" charset="0"/>
              </a:rPr>
              <a:t>Moving water has kinetic energy. This can be transferred into useful energy in different ways. Hydroelectric power (HEP) schemes store water high up in dams. The water has gravitational potential energy which is released when it falls. </a:t>
            </a:r>
            <a:endParaRPr lang="cs-CZ" sz="3600" dirty="0">
              <a:latin typeface="Comic Sans MS" pitchFamily="66" charset="0"/>
            </a:endParaRPr>
          </a:p>
        </p:txBody>
      </p:sp>
    </p:spTree>
    <p:extLst>
      <p:ext uri="{BB962C8B-B14F-4D97-AF65-F5344CB8AC3E}">
        <p14:creationId xmlns:p14="http://schemas.microsoft.com/office/powerpoint/2010/main" val="76163276"/>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b="1" u="sng" dirty="0" err="1" smtClean="0">
                <a:latin typeface="Comic Sans MS" pitchFamily="66" charset="0"/>
              </a:rPr>
              <a:t>Water</a:t>
            </a:r>
            <a:r>
              <a:rPr lang="cs-CZ" sz="5400" b="1" u="sng" dirty="0" smtClean="0">
                <a:latin typeface="Comic Sans MS" pitchFamily="66" charset="0"/>
              </a:rPr>
              <a:t> </a:t>
            </a:r>
            <a:r>
              <a:rPr lang="cs-CZ" sz="5400" b="1" u="sng" dirty="0" err="1" smtClean="0">
                <a:latin typeface="Comic Sans MS" pitchFamily="66" charset="0"/>
              </a:rPr>
              <a:t>power</a:t>
            </a:r>
            <a:endParaRPr lang="cs-CZ" sz="5400" b="1" u="sng" dirty="0">
              <a:latin typeface="Comic Sans MS" pitchFamily="66" charset="0"/>
            </a:endParaRPr>
          </a:p>
        </p:txBody>
      </p:sp>
      <p:pic>
        <p:nvPicPr>
          <p:cNvPr id="27650" name="Picture 2" descr="Hydro-electricity dam"/>
          <p:cNvPicPr>
            <a:picLocks noChangeAspect="1" noChangeArrowheads="1"/>
          </p:cNvPicPr>
          <p:nvPr/>
        </p:nvPicPr>
        <p:blipFill>
          <a:blip r:embed="rId2" cstate="print"/>
          <a:srcRect/>
          <a:stretch>
            <a:fillRect/>
          </a:stretch>
        </p:blipFill>
        <p:spPr bwMode="auto">
          <a:xfrm>
            <a:off x="390704" y="1943387"/>
            <a:ext cx="8362096" cy="4496601"/>
          </a:xfrm>
          <a:prstGeom prst="rect">
            <a:avLst/>
          </a:prstGeom>
          <a:noFill/>
        </p:spPr>
      </p:pic>
      <p:sp>
        <p:nvSpPr>
          <p:cNvPr id="5" name="TextovéPole 4"/>
          <p:cNvSpPr txBox="1"/>
          <p:nvPr/>
        </p:nvSpPr>
        <p:spPr>
          <a:xfrm>
            <a:off x="9183188" y="2416627"/>
            <a:ext cx="2486297" cy="3785652"/>
          </a:xfrm>
          <a:prstGeom prst="rect">
            <a:avLst/>
          </a:prstGeom>
          <a:noFill/>
        </p:spPr>
        <p:txBody>
          <a:bodyPr wrap="square" rtlCol="0">
            <a:spAutoFit/>
          </a:bodyPr>
          <a:lstStyle/>
          <a:p>
            <a:r>
              <a:rPr lang="en-US" sz="2400" dirty="0" smtClean="0">
                <a:latin typeface="Comic Sans MS" pitchFamily="66" charset="0"/>
              </a:rPr>
              <a:t>As the water rushes down through pipes, this stored energy is transferred to kinetic energy, which turns electricity generators.</a:t>
            </a:r>
            <a:endParaRPr lang="cs-CZ" sz="2400" dirty="0">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b="1" u="sng" dirty="0" err="1" smtClean="0">
                <a:latin typeface="Comic Sans MS" pitchFamily="66" charset="0"/>
              </a:rPr>
              <a:t>Water</a:t>
            </a:r>
            <a:r>
              <a:rPr lang="cs-CZ" sz="4800" b="1" u="sng" dirty="0" smtClean="0">
                <a:latin typeface="Comic Sans MS" pitchFamily="66" charset="0"/>
              </a:rPr>
              <a:t> </a:t>
            </a:r>
            <a:r>
              <a:rPr lang="cs-CZ" sz="4800" b="1" u="sng" dirty="0" err="1" smtClean="0">
                <a:latin typeface="Comic Sans MS" pitchFamily="66" charset="0"/>
              </a:rPr>
              <a:t>power</a:t>
            </a:r>
            <a:endParaRPr lang="cs-CZ" sz="4800" b="1" u="sng" dirty="0">
              <a:latin typeface="Comic Sans MS" pitchFamily="66" charset="0"/>
            </a:endParaRPr>
          </a:p>
        </p:txBody>
      </p:sp>
      <p:sp>
        <p:nvSpPr>
          <p:cNvPr id="4" name="Zástupný symbol pro text 3"/>
          <p:cNvSpPr>
            <a:spLocks noGrp="1"/>
          </p:cNvSpPr>
          <p:nvPr>
            <p:ph type="body" idx="1"/>
          </p:nvPr>
        </p:nvSpPr>
        <p:spPr/>
        <p:txBody>
          <a:bodyPr>
            <a:normAutofit/>
          </a:bodyPr>
          <a:lstStyle/>
          <a:p>
            <a:r>
              <a:rPr lang="cs-CZ" sz="2800" dirty="0" err="1" smtClean="0">
                <a:latin typeface="Comic Sans MS" pitchFamily="66" charset="0"/>
              </a:rPr>
              <a:t>Advantages</a:t>
            </a:r>
            <a:endParaRPr lang="cs-CZ" sz="2800" dirty="0">
              <a:latin typeface="Comic Sans MS" pitchFamily="66" charset="0"/>
            </a:endParaRPr>
          </a:p>
        </p:txBody>
      </p:sp>
      <p:sp>
        <p:nvSpPr>
          <p:cNvPr id="5" name="Zástupný symbol pro obsah 4"/>
          <p:cNvSpPr>
            <a:spLocks noGrp="1"/>
          </p:cNvSpPr>
          <p:nvPr>
            <p:ph sz="half" idx="2"/>
          </p:nvPr>
        </p:nvSpPr>
        <p:spPr/>
        <p:txBody>
          <a:bodyPr/>
          <a:lstStyle/>
          <a:p>
            <a:r>
              <a:rPr lang="cs-CZ" dirty="0" err="1" smtClean="0">
                <a:latin typeface="Comic Sans MS" pitchFamily="66" charset="0"/>
              </a:rPr>
              <a:t>Inexhaustibility</a:t>
            </a:r>
            <a:r>
              <a:rPr lang="cs-CZ" dirty="0" smtClean="0">
                <a:latin typeface="Comic Sans MS" pitchFamily="66" charset="0"/>
              </a:rPr>
              <a:t> </a:t>
            </a:r>
            <a:r>
              <a:rPr lang="cs-CZ" dirty="0" err="1" smtClean="0">
                <a:latin typeface="Comic Sans MS" pitchFamily="66" charset="0"/>
              </a:rPr>
              <a:t>of</a:t>
            </a:r>
            <a:r>
              <a:rPr lang="cs-CZ" dirty="0" smtClean="0">
                <a:latin typeface="Comic Sans MS" pitchFamily="66" charset="0"/>
              </a:rPr>
              <a:t> </a:t>
            </a:r>
            <a:r>
              <a:rPr lang="cs-CZ" dirty="0" err="1" smtClean="0">
                <a:latin typeface="Comic Sans MS" pitchFamily="66" charset="0"/>
              </a:rPr>
              <a:t>water</a:t>
            </a:r>
            <a:endParaRPr lang="cs-CZ" dirty="0" smtClean="0">
              <a:latin typeface="Comic Sans MS" pitchFamily="66" charset="0"/>
            </a:endParaRPr>
          </a:p>
          <a:p>
            <a:r>
              <a:rPr lang="cs-CZ" dirty="0" err="1" smtClean="0">
                <a:latin typeface="Comic Sans MS" pitchFamily="66" charset="0"/>
              </a:rPr>
              <a:t>Recreational</a:t>
            </a:r>
            <a:r>
              <a:rPr lang="cs-CZ" dirty="0" smtClean="0">
                <a:latin typeface="Comic Sans MS" pitchFamily="66" charset="0"/>
              </a:rPr>
              <a:t> </a:t>
            </a:r>
            <a:r>
              <a:rPr lang="cs-CZ" dirty="0" err="1" smtClean="0">
                <a:latin typeface="Comic Sans MS" pitchFamily="66" charset="0"/>
              </a:rPr>
              <a:t>purposes</a:t>
            </a:r>
            <a:endParaRPr lang="cs-CZ" dirty="0" smtClean="0">
              <a:latin typeface="Comic Sans MS" pitchFamily="66" charset="0"/>
            </a:endParaRPr>
          </a:p>
          <a:p>
            <a:r>
              <a:rPr lang="cs-CZ" dirty="0" err="1" smtClean="0">
                <a:latin typeface="Comic Sans MS" pitchFamily="66" charset="0"/>
              </a:rPr>
              <a:t>Reservoir</a:t>
            </a:r>
            <a:r>
              <a:rPr lang="cs-CZ" dirty="0" smtClean="0">
                <a:latin typeface="Comic Sans MS" pitchFamily="66" charset="0"/>
              </a:rPr>
              <a:t> </a:t>
            </a:r>
            <a:r>
              <a:rPr lang="cs-CZ" dirty="0" err="1" smtClean="0">
                <a:latin typeface="Comic Sans MS" pitchFamily="66" charset="0"/>
              </a:rPr>
              <a:t>of</a:t>
            </a:r>
            <a:r>
              <a:rPr lang="cs-CZ" dirty="0" smtClean="0">
                <a:latin typeface="Comic Sans MS" pitchFamily="66" charset="0"/>
              </a:rPr>
              <a:t> </a:t>
            </a:r>
            <a:r>
              <a:rPr lang="cs-CZ" dirty="0" err="1" smtClean="0">
                <a:latin typeface="Comic Sans MS" pitchFamily="66" charset="0"/>
              </a:rPr>
              <a:t>drinking</a:t>
            </a:r>
            <a:r>
              <a:rPr lang="cs-CZ" dirty="0" smtClean="0">
                <a:latin typeface="Comic Sans MS" pitchFamily="66" charset="0"/>
              </a:rPr>
              <a:t> </a:t>
            </a:r>
            <a:r>
              <a:rPr lang="cs-CZ" dirty="0" err="1" smtClean="0">
                <a:latin typeface="Comic Sans MS" pitchFamily="66" charset="0"/>
              </a:rPr>
              <a:t>water</a:t>
            </a:r>
            <a:endParaRPr lang="cs-CZ" dirty="0">
              <a:latin typeface="Comic Sans MS" pitchFamily="66" charset="0"/>
            </a:endParaRPr>
          </a:p>
        </p:txBody>
      </p:sp>
      <p:sp>
        <p:nvSpPr>
          <p:cNvPr id="6" name="Zástupný symbol pro text 5"/>
          <p:cNvSpPr>
            <a:spLocks noGrp="1"/>
          </p:cNvSpPr>
          <p:nvPr>
            <p:ph type="body" sz="quarter" idx="3"/>
          </p:nvPr>
        </p:nvSpPr>
        <p:spPr/>
        <p:txBody>
          <a:bodyPr>
            <a:normAutofit/>
          </a:bodyPr>
          <a:lstStyle/>
          <a:p>
            <a:r>
              <a:rPr lang="cs-CZ" sz="2800" dirty="0" err="1" smtClean="0">
                <a:latin typeface="Comic Sans MS" pitchFamily="66" charset="0"/>
              </a:rPr>
              <a:t>Disadvantages</a:t>
            </a:r>
            <a:endParaRPr lang="cs-CZ" sz="2800" dirty="0">
              <a:latin typeface="Comic Sans MS" pitchFamily="66" charset="0"/>
            </a:endParaRPr>
          </a:p>
        </p:txBody>
      </p:sp>
      <p:sp>
        <p:nvSpPr>
          <p:cNvPr id="7" name="Zástupný symbol pro obsah 6"/>
          <p:cNvSpPr>
            <a:spLocks noGrp="1"/>
          </p:cNvSpPr>
          <p:nvPr>
            <p:ph sz="quarter" idx="4"/>
          </p:nvPr>
        </p:nvSpPr>
        <p:spPr/>
        <p:txBody>
          <a:bodyPr/>
          <a:lstStyle/>
          <a:p>
            <a:r>
              <a:rPr lang="cs-CZ" dirty="0" err="1" smtClean="0">
                <a:latin typeface="Comic Sans MS" pitchFamily="66" charset="0"/>
              </a:rPr>
              <a:t>It</a:t>
            </a:r>
            <a:r>
              <a:rPr lang="cs-CZ" dirty="0" smtClean="0">
                <a:latin typeface="Comic Sans MS" pitchFamily="66" charset="0"/>
              </a:rPr>
              <a:t> </a:t>
            </a:r>
            <a:r>
              <a:rPr lang="cs-CZ" dirty="0" err="1" smtClean="0">
                <a:latin typeface="Comic Sans MS" pitchFamily="66" charset="0"/>
              </a:rPr>
              <a:t>prevents</a:t>
            </a:r>
            <a:r>
              <a:rPr lang="cs-CZ" dirty="0" smtClean="0">
                <a:latin typeface="Comic Sans MS" pitchFamily="66" charset="0"/>
              </a:rPr>
              <a:t> </a:t>
            </a:r>
            <a:r>
              <a:rPr lang="cs-CZ" dirty="0" err="1" smtClean="0">
                <a:latin typeface="Comic Sans MS" pitchFamily="66" charset="0"/>
              </a:rPr>
              <a:t>river</a:t>
            </a:r>
            <a:r>
              <a:rPr lang="cs-CZ" dirty="0" smtClean="0">
                <a:latin typeface="Comic Sans MS" pitchFamily="66" charset="0"/>
              </a:rPr>
              <a:t> transport</a:t>
            </a:r>
          </a:p>
          <a:p>
            <a:r>
              <a:rPr lang="cs-CZ" dirty="0" err="1" smtClean="0">
                <a:latin typeface="Comic Sans MS" pitchFamily="66" charset="0"/>
              </a:rPr>
              <a:t>Chance</a:t>
            </a:r>
            <a:r>
              <a:rPr lang="cs-CZ" dirty="0" smtClean="0">
                <a:latin typeface="Comic Sans MS" pitchFamily="66" charset="0"/>
              </a:rPr>
              <a:t> </a:t>
            </a:r>
            <a:r>
              <a:rPr lang="cs-CZ" dirty="0" err="1" smtClean="0">
                <a:latin typeface="Comic Sans MS" pitchFamily="66" charset="0"/>
              </a:rPr>
              <a:t>of</a:t>
            </a:r>
            <a:r>
              <a:rPr lang="cs-CZ" dirty="0" smtClean="0">
                <a:latin typeface="Comic Sans MS" pitchFamily="66" charset="0"/>
              </a:rPr>
              <a:t> </a:t>
            </a:r>
            <a:r>
              <a:rPr lang="cs-CZ" dirty="0" err="1" smtClean="0">
                <a:latin typeface="Comic Sans MS" pitchFamily="66" charset="0"/>
              </a:rPr>
              <a:t>rupture</a:t>
            </a:r>
            <a:endParaRPr lang="cs-CZ" dirty="0">
              <a:latin typeface="Comic Sans MS" pitchFamily="66" charset="0"/>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0952" y="3559304"/>
            <a:ext cx="412845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085" y="4241371"/>
            <a:ext cx="309428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11348" y="702583"/>
            <a:ext cx="10515600" cy="4351338"/>
          </a:xfrm>
        </p:spPr>
        <p:txBody>
          <a:bodyPr/>
          <a:lstStyle/>
          <a:p>
            <a:pPr marL="0" indent="0">
              <a:buNone/>
            </a:pPr>
            <a:r>
              <a:rPr lang="en-US" dirty="0">
                <a:latin typeface="Comic Sans MS" pitchFamily="66" charset="0"/>
              </a:rPr>
              <a:t>Energy exists freely in nature. Some of them exist infinitely (never run out, called RENEWABLE), the rest have finite amounts (they took millions of years to form, and will run out one day, called NON-RENEWABLE)</a:t>
            </a:r>
            <a:endParaRPr lang="cs-CZ" dirty="0">
              <a:latin typeface="Comic Sans MS" pitchFamily="66" charset="0"/>
            </a:endParaRPr>
          </a:p>
        </p:txBody>
      </p:sp>
      <p:pic>
        <p:nvPicPr>
          <p:cNvPr id="1026" name="Picture 2" descr="Renewable energy examp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097" y="2608443"/>
            <a:ext cx="7807325" cy="318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85946"/>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u="sng" dirty="0">
                <a:latin typeface="Comic Sans MS" pitchFamily="66" charset="0"/>
              </a:rPr>
              <a:t>When can energy be called 'Renewable'?</a:t>
            </a:r>
            <a:endParaRPr lang="cs-CZ" u="sng" dirty="0">
              <a:latin typeface="Comic Sans MS" pitchFamily="66" charset="0"/>
            </a:endParaRPr>
          </a:p>
        </p:txBody>
      </p:sp>
      <p:sp>
        <p:nvSpPr>
          <p:cNvPr id="3" name="Zástupný symbol pro obsah 2"/>
          <p:cNvSpPr>
            <a:spLocks noGrp="1"/>
          </p:cNvSpPr>
          <p:nvPr>
            <p:ph idx="1"/>
          </p:nvPr>
        </p:nvSpPr>
        <p:spPr>
          <a:xfrm>
            <a:off x="812074" y="2086883"/>
            <a:ext cx="10515600" cy="4351338"/>
          </a:xfrm>
        </p:spPr>
        <p:txBody>
          <a:bodyPr/>
          <a:lstStyle/>
          <a:p>
            <a:r>
              <a:rPr lang="en-US" dirty="0">
                <a:latin typeface="Comic Sans MS" pitchFamily="66" charset="0"/>
              </a:rPr>
              <a:t>When its' source cannot run out (like the sun) or can easily be replaced (like wood, as we can plant trees to use for energy</a:t>
            </a:r>
            <a:r>
              <a:rPr lang="en-US" dirty="0" smtClean="0">
                <a:latin typeface="Comic Sans MS" pitchFamily="66" charset="0"/>
              </a:rPr>
              <a:t>)</a:t>
            </a:r>
            <a:endParaRPr lang="cs-CZ" dirty="0" smtClean="0">
              <a:latin typeface="Comic Sans MS" pitchFamily="66" charset="0"/>
            </a:endParaRPr>
          </a:p>
          <a:p>
            <a:r>
              <a:rPr lang="en-US" dirty="0">
                <a:latin typeface="Comic Sans MS" pitchFamily="66" charset="0"/>
              </a:rPr>
              <a:t>When their sources are carbon neutral. This means they do not produce Carbon compounds (such as other greenhouse gases</a:t>
            </a:r>
            <a:r>
              <a:rPr lang="en-US" dirty="0" smtClean="0">
                <a:latin typeface="Comic Sans MS" pitchFamily="66" charset="0"/>
              </a:rPr>
              <a:t>).</a:t>
            </a:r>
            <a:endParaRPr lang="cs-CZ" dirty="0" smtClean="0">
              <a:latin typeface="Comic Sans MS" pitchFamily="66" charset="0"/>
            </a:endParaRPr>
          </a:p>
          <a:p>
            <a:r>
              <a:rPr lang="en-US" dirty="0">
                <a:latin typeface="Comic Sans MS" pitchFamily="66" charset="0"/>
              </a:rPr>
              <a:t>When they do not pollute the environment (air, land or water)</a:t>
            </a:r>
            <a:endParaRPr lang="cs-CZ" dirty="0">
              <a:latin typeface="Comic Sans MS" pitchFamily="66" charset="0"/>
            </a:endParaRPr>
          </a:p>
        </p:txBody>
      </p:sp>
    </p:spTree>
    <p:extLst>
      <p:ext uri="{BB962C8B-B14F-4D97-AF65-F5344CB8AC3E}">
        <p14:creationId xmlns:p14="http://schemas.microsoft.com/office/powerpoint/2010/main" val="1439280166"/>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u="sng" dirty="0" err="1" smtClean="0">
                <a:latin typeface="Comic Sans MS" pitchFamily="66" charset="0"/>
              </a:rPr>
              <a:t>Types</a:t>
            </a:r>
            <a:r>
              <a:rPr lang="cs-CZ" b="1" u="sng" dirty="0" smtClean="0">
                <a:latin typeface="Comic Sans MS" pitchFamily="66" charset="0"/>
              </a:rPr>
              <a:t> </a:t>
            </a:r>
            <a:r>
              <a:rPr lang="cs-CZ" b="1" u="sng" dirty="0" err="1" smtClean="0">
                <a:latin typeface="Comic Sans MS" pitchFamily="66" charset="0"/>
              </a:rPr>
              <a:t>of</a:t>
            </a:r>
            <a:r>
              <a:rPr lang="cs-CZ" b="1" u="sng" dirty="0" smtClean="0">
                <a:latin typeface="Comic Sans MS" pitchFamily="66" charset="0"/>
              </a:rPr>
              <a:t> </a:t>
            </a:r>
            <a:r>
              <a:rPr lang="cs-CZ" b="1" u="sng" dirty="0" err="1" smtClean="0">
                <a:latin typeface="Comic Sans MS" pitchFamily="66" charset="0"/>
              </a:rPr>
              <a:t>rewenable</a:t>
            </a:r>
            <a:r>
              <a:rPr lang="cs-CZ" b="1" u="sng" dirty="0" smtClean="0">
                <a:latin typeface="Comic Sans MS" pitchFamily="66" charset="0"/>
              </a:rPr>
              <a:t> </a:t>
            </a:r>
            <a:r>
              <a:rPr lang="cs-CZ" b="1" u="sng" dirty="0" err="1" smtClean="0">
                <a:latin typeface="Comic Sans MS" pitchFamily="66" charset="0"/>
              </a:rPr>
              <a:t>energy</a:t>
            </a:r>
            <a:endParaRPr lang="cs-CZ" b="1" u="sng" dirty="0">
              <a:latin typeface="Comic Sans MS" pitchFamily="66" charset="0"/>
            </a:endParaRPr>
          </a:p>
        </p:txBody>
      </p:sp>
      <p:sp>
        <p:nvSpPr>
          <p:cNvPr id="3" name="Zástupný symbol pro obsah 2"/>
          <p:cNvSpPr>
            <a:spLocks noGrp="1"/>
          </p:cNvSpPr>
          <p:nvPr>
            <p:ph idx="1"/>
          </p:nvPr>
        </p:nvSpPr>
        <p:spPr/>
        <p:txBody>
          <a:bodyPr>
            <a:normAutofit/>
          </a:bodyPr>
          <a:lstStyle/>
          <a:p>
            <a:r>
              <a:rPr lang="cs-CZ" sz="3200" dirty="0" err="1">
                <a:latin typeface="Comic Sans MS" pitchFamily="66" charset="0"/>
              </a:rPr>
              <a:t>Wind</a:t>
            </a:r>
            <a:r>
              <a:rPr lang="cs-CZ" sz="3200" dirty="0">
                <a:latin typeface="Comic Sans MS" pitchFamily="66" charset="0"/>
              </a:rPr>
              <a:t> </a:t>
            </a:r>
            <a:r>
              <a:rPr lang="cs-CZ" sz="3200" dirty="0" err="1">
                <a:latin typeface="Comic Sans MS" pitchFamily="66" charset="0"/>
              </a:rPr>
              <a:t>power</a:t>
            </a:r>
            <a:endParaRPr lang="cs-CZ" sz="3200" dirty="0">
              <a:latin typeface="Comic Sans MS" pitchFamily="66" charset="0"/>
            </a:endParaRPr>
          </a:p>
          <a:p>
            <a:r>
              <a:rPr lang="cs-CZ" sz="3200" dirty="0" err="1">
                <a:latin typeface="Comic Sans MS" pitchFamily="66" charset="0"/>
              </a:rPr>
              <a:t>Hydropower</a:t>
            </a:r>
            <a:endParaRPr lang="cs-CZ" sz="3200" dirty="0">
              <a:latin typeface="Comic Sans MS" pitchFamily="66" charset="0"/>
            </a:endParaRPr>
          </a:p>
          <a:p>
            <a:r>
              <a:rPr lang="cs-CZ" sz="3200" dirty="0">
                <a:latin typeface="Comic Sans MS" pitchFamily="66" charset="0"/>
              </a:rPr>
              <a:t>Solar </a:t>
            </a:r>
            <a:r>
              <a:rPr lang="cs-CZ" sz="3200" dirty="0" err="1">
                <a:latin typeface="Comic Sans MS" pitchFamily="66" charset="0"/>
              </a:rPr>
              <a:t>energy</a:t>
            </a:r>
            <a:endParaRPr lang="cs-CZ" sz="3200" dirty="0">
              <a:latin typeface="Comic Sans MS" pitchFamily="66" charset="0"/>
            </a:endParaRPr>
          </a:p>
          <a:p>
            <a:r>
              <a:rPr lang="cs-CZ" sz="3200" dirty="0" err="1">
                <a:latin typeface="Comic Sans MS" pitchFamily="66" charset="0"/>
              </a:rPr>
              <a:t>Biomass</a:t>
            </a:r>
            <a:endParaRPr lang="cs-CZ" sz="3200" dirty="0">
              <a:latin typeface="Comic Sans MS" pitchFamily="66" charset="0"/>
            </a:endParaRPr>
          </a:p>
          <a:p>
            <a:r>
              <a:rPr lang="cs-CZ" sz="3200" dirty="0" err="1">
                <a:latin typeface="Comic Sans MS" pitchFamily="66" charset="0"/>
              </a:rPr>
              <a:t>Biofuel</a:t>
            </a:r>
            <a:endParaRPr lang="cs-CZ" sz="3200" dirty="0">
              <a:latin typeface="Comic Sans MS" pitchFamily="66" charset="0"/>
            </a:endParaRPr>
          </a:p>
          <a:p>
            <a:r>
              <a:rPr lang="cs-CZ" sz="3200" dirty="0" err="1">
                <a:latin typeface="Comic Sans MS" pitchFamily="66" charset="0"/>
              </a:rPr>
              <a:t>Geothermal</a:t>
            </a:r>
            <a:r>
              <a:rPr lang="cs-CZ" sz="3200" dirty="0">
                <a:latin typeface="Comic Sans MS" pitchFamily="66" charset="0"/>
              </a:rPr>
              <a:t> </a:t>
            </a:r>
            <a:r>
              <a:rPr lang="cs-CZ" sz="3200" dirty="0" err="1">
                <a:latin typeface="Comic Sans MS" pitchFamily="66" charset="0"/>
              </a:rPr>
              <a:t>energy</a:t>
            </a:r>
            <a:endParaRPr lang="cs-CZ" sz="3200" dirty="0">
              <a:latin typeface="Comic Sans MS" pitchFamily="66" charset="0"/>
            </a:endParaRPr>
          </a:p>
          <a:p>
            <a:endParaRPr lang="cs-CZ" sz="3200" dirty="0">
              <a:latin typeface="Comic Sans MS" pitchFamily="66" charset="0"/>
            </a:endParaRPr>
          </a:p>
        </p:txBody>
      </p:sp>
    </p:spTree>
    <p:extLst>
      <p:ext uri="{BB962C8B-B14F-4D97-AF65-F5344CB8AC3E}">
        <p14:creationId xmlns:p14="http://schemas.microsoft.com/office/powerpoint/2010/main" val="3703842652"/>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86748"/>
            <a:ext cx="10515600" cy="1325563"/>
          </a:xfrm>
        </p:spPr>
        <p:txBody>
          <a:bodyPr>
            <a:normAutofit/>
          </a:bodyPr>
          <a:lstStyle/>
          <a:p>
            <a:r>
              <a:rPr lang="cs-CZ" sz="6000" b="1" u="sng" dirty="0" err="1" smtClean="0">
                <a:latin typeface="Comic Sans MS" pitchFamily="66" charset="0"/>
              </a:rPr>
              <a:t>Solar</a:t>
            </a:r>
            <a:r>
              <a:rPr lang="cs-CZ" sz="6000" b="1" u="sng" dirty="0" smtClean="0">
                <a:latin typeface="Comic Sans MS" pitchFamily="66" charset="0"/>
              </a:rPr>
              <a:t> </a:t>
            </a:r>
            <a:r>
              <a:rPr lang="cs-CZ" sz="6000" b="1" u="sng" dirty="0" err="1" smtClean="0">
                <a:latin typeface="Comic Sans MS" pitchFamily="66" charset="0"/>
              </a:rPr>
              <a:t>power</a:t>
            </a:r>
            <a:endParaRPr lang="cs-CZ" sz="6000" b="1" u="sng" dirty="0">
              <a:latin typeface="Comic Sans MS" pitchFamily="66" charset="0"/>
            </a:endParaRPr>
          </a:p>
        </p:txBody>
      </p:sp>
      <p:sp>
        <p:nvSpPr>
          <p:cNvPr id="3" name="Zástupný symbol pro obsah 2"/>
          <p:cNvSpPr>
            <a:spLocks noGrp="1"/>
          </p:cNvSpPr>
          <p:nvPr>
            <p:ph idx="1"/>
          </p:nvPr>
        </p:nvSpPr>
        <p:spPr>
          <a:xfrm>
            <a:off x="433251" y="1567542"/>
            <a:ext cx="11375572" cy="5042264"/>
          </a:xfrm>
        </p:spPr>
        <p:txBody>
          <a:bodyPr>
            <a:normAutofit fontScale="92500" lnSpcReduction="20000"/>
          </a:bodyPr>
          <a:lstStyle/>
          <a:p>
            <a:r>
              <a:rPr lang="en-US" dirty="0" smtClean="0">
                <a:latin typeface="Comic Sans MS" pitchFamily="66" charset="0"/>
              </a:rPr>
              <a:t>Solar power is energy from the sun. "Solar" is the Latin word for "sun" and it's a powerful source of energy. Without it, there will be no life. Solar energy is considered as a serious source of energy for many years because of the vast amounts of energy that is made freely available, if harnessed by modern technology. </a:t>
            </a:r>
            <a:endParaRPr lang="cs-CZ" dirty="0" smtClean="0">
              <a:latin typeface="Comic Sans MS" pitchFamily="66" charset="0"/>
            </a:endParaRPr>
          </a:p>
          <a:p>
            <a:r>
              <a:rPr lang="en-US" dirty="0" smtClean="0">
                <a:latin typeface="Comic Sans MS" pitchFamily="66" charset="0"/>
              </a:rPr>
              <a:t>Solar cells are devices that convert light energy directly into electrical energy. In these cells, there are semiconductors (silicon alloys and other materials). You may have seen small solar cells on calculators or some mobile phones.</a:t>
            </a:r>
            <a:endParaRPr lang="cs-CZ" dirty="0" smtClean="0">
              <a:latin typeface="Comic Sans MS" pitchFamily="66" charset="0"/>
            </a:endParaRPr>
          </a:p>
          <a:p>
            <a:r>
              <a:rPr lang="en-US" dirty="0" smtClean="0">
                <a:latin typeface="Comic Sans MS" pitchFamily="66" charset="0"/>
              </a:rPr>
              <a:t>Solar panels do not generate electricity directly. Instead they heat up water directly. A pump pushes cold water from a storage tank through pipes in the solar panel. The water is heated by heat energy from the Sun and returns to the tank. They are often located on the roofs of buildings where they can receive the most sunlight.</a:t>
            </a:r>
            <a:br>
              <a:rPr lang="en-US" dirty="0" smtClean="0">
                <a:latin typeface="Comic Sans MS" pitchFamily="66" charset="0"/>
              </a:rPr>
            </a:br>
            <a:r>
              <a:rPr lang="en-US" dirty="0" smtClean="0">
                <a:latin typeface="Comic Sans MS" pitchFamily="66" charset="0"/>
              </a:rPr>
              <a:t/>
            </a:r>
            <a:br>
              <a:rPr lang="en-US" dirty="0" smtClean="0">
                <a:latin typeface="Comic Sans MS" pitchFamily="66" charset="0"/>
              </a:rPr>
            </a:br>
            <a:endParaRPr lang="cs-CZ" dirty="0">
              <a:latin typeface="Comic Sans MS" pitchFamily="66" charset="0"/>
            </a:endParaRPr>
          </a:p>
        </p:txBody>
      </p:sp>
    </p:spTree>
    <p:extLst>
      <p:ext uri="{BB962C8B-B14F-4D97-AF65-F5344CB8AC3E}">
        <p14:creationId xmlns:p14="http://schemas.microsoft.com/office/powerpoint/2010/main" val="302947872"/>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5400" b="1" u="sng" dirty="0" err="1" smtClean="0">
                <a:latin typeface="Comic Sans MS" pitchFamily="66" charset="0"/>
              </a:rPr>
              <a:t>Solar</a:t>
            </a:r>
            <a:r>
              <a:rPr lang="cs-CZ" sz="5400" b="1" u="sng" dirty="0" smtClean="0">
                <a:latin typeface="Comic Sans MS" pitchFamily="66" charset="0"/>
              </a:rPr>
              <a:t> </a:t>
            </a:r>
            <a:r>
              <a:rPr lang="cs-CZ" sz="5400" b="1" u="sng" dirty="0" err="1" smtClean="0">
                <a:latin typeface="Comic Sans MS" pitchFamily="66" charset="0"/>
              </a:rPr>
              <a:t>power</a:t>
            </a:r>
            <a:endParaRPr lang="cs-CZ" sz="5400" b="1" u="sng" dirty="0">
              <a:latin typeface="Comic Sans MS" pitchFamily="66" charset="0"/>
            </a:endParaRPr>
          </a:p>
        </p:txBody>
      </p:sp>
      <p:sp>
        <p:nvSpPr>
          <p:cNvPr id="5" name="Zástupný symbol pro text 4"/>
          <p:cNvSpPr>
            <a:spLocks noGrp="1"/>
          </p:cNvSpPr>
          <p:nvPr>
            <p:ph type="body" idx="1"/>
          </p:nvPr>
        </p:nvSpPr>
        <p:spPr/>
        <p:txBody>
          <a:bodyPr>
            <a:normAutofit/>
          </a:bodyPr>
          <a:lstStyle/>
          <a:p>
            <a:r>
              <a:rPr lang="cs-CZ" sz="2800" dirty="0" err="1" smtClean="0">
                <a:latin typeface="Comic Sans MS" pitchFamily="66" charset="0"/>
              </a:rPr>
              <a:t>Advantages</a:t>
            </a:r>
            <a:endParaRPr lang="cs-CZ" sz="2800" dirty="0">
              <a:latin typeface="Comic Sans MS" pitchFamily="66" charset="0"/>
            </a:endParaRPr>
          </a:p>
        </p:txBody>
      </p:sp>
      <p:sp>
        <p:nvSpPr>
          <p:cNvPr id="6" name="Zástupný symbol pro obsah 5"/>
          <p:cNvSpPr>
            <a:spLocks noGrp="1"/>
          </p:cNvSpPr>
          <p:nvPr>
            <p:ph sz="half" idx="2"/>
          </p:nvPr>
        </p:nvSpPr>
        <p:spPr/>
        <p:txBody>
          <a:bodyPr/>
          <a:lstStyle/>
          <a:p>
            <a:r>
              <a:rPr lang="cs-CZ" dirty="0" smtClean="0">
                <a:latin typeface="Comic Sans MS" pitchFamily="66" charset="0"/>
              </a:rPr>
              <a:t>No </a:t>
            </a:r>
            <a:r>
              <a:rPr lang="cs-CZ" dirty="0" err="1" smtClean="0">
                <a:latin typeface="Comic Sans MS" pitchFamily="66" charset="0"/>
              </a:rPr>
              <a:t>pollution</a:t>
            </a:r>
            <a:endParaRPr lang="cs-CZ" dirty="0" smtClean="0">
              <a:latin typeface="Comic Sans MS" pitchFamily="66" charset="0"/>
            </a:endParaRPr>
          </a:p>
          <a:p>
            <a:r>
              <a:rPr lang="cs-CZ" dirty="0" smtClean="0">
                <a:latin typeface="Comic Sans MS" pitchFamily="66" charset="0"/>
              </a:rPr>
              <a:t>Free</a:t>
            </a:r>
          </a:p>
          <a:p>
            <a:endParaRPr lang="cs-CZ" dirty="0">
              <a:latin typeface="Comic Sans MS" pitchFamily="66" charset="0"/>
            </a:endParaRPr>
          </a:p>
        </p:txBody>
      </p:sp>
      <p:sp>
        <p:nvSpPr>
          <p:cNvPr id="7" name="Zástupný symbol pro text 6"/>
          <p:cNvSpPr>
            <a:spLocks noGrp="1"/>
          </p:cNvSpPr>
          <p:nvPr>
            <p:ph type="body" sz="quarter" idx="3"/>
          </p:nvPr>
        </p:nvSpPr>
        <p:spPr/>
        <p:txBody>
          <a:bodyPr>
            <a:normAutofit/>
          </a:bodyPr>
          <a:lstStyle/>
          <a:p>
            <a:r>
              <a:rPr lang="cs-CZ" sz="2800" dirty="0" err="1" smtClean="0">
                <a:latin typeface="Comic Sans MS" pitchFamily="66" charset="0"/>
              </a:rPr>
              <a:t>Disadvantages</a:t>
            </a:r>
            <a:endParaRPr lang="cs-CZ" sz="2800" dirty="0">
              <a:latin typeface="Comic Sans MS" pitchFamily="66" charset="0"/>
            </a:endParaRPr>
          </a:p>
        </p:txBody>
      </p:sp>
      <p:sp>
        <p:nvSpPr>
          <p:cNvPr id="8" name="Zástupný symbol pro obsah 7"/>
          <p:cNvSpPr>
            <a:spLocks noGrp="1"/>
          </p:cNvSpPr>
          <p:nvPr>
            <p:ph sz="quarter" idx="4"/>
          </p:nvPr>
        </p:nvSpPr>
        <p:spPr/>
        <p:txBody>
          <a:bodyPr/>
          <a:lstStyle/>
          <a:p>
            <a:r>
              <a:rPr lang="cs-CZ" dirty="0" smtClean="0">
                <a:latin typeface="Comic Sans MS" pitchFamily="66" charset="0"/>
              </a:rPr>
              <a:t>N</a:t>
            </a:r>
            <a:r>
              <a:rPr lang="en-US" dirty="0" err="1" smtClean="0">
                <a:latin typeface="Comic Sans MS" pitchFamily="66" charset="0"/>
              </a:rPr>
              <a:t>ot</a:t>
            </a:r>
            <a:r>
              <a:rPr lang="en-US" dirty="0" smtClean="0">
                <a:latin typeface="Comic Sans MS" pitchFamily="66" charset="0"/>
              </a:rPr>
              <a:t> available in the night</a:t>
            </a:r>
            <a:r>
              <a:rPr lang="cs-CZ" dirty="0" smtClean="0">
                <a:latin typeface="Comic Sans MS" pitchFamily="66" charset="0"/>
              </a:rPr>
              <a:t> </a:t>
            </a:r>
            <a:r>
              <a:rPr lang="cs-CZ" dirty="0" err="1" smtClean="0">
                <a:latin typeface="Comic Sans MS" pitchFamily="66" charset="0"/>
              </a:rPr>
              <a:t>and</a:t>
            </a:r>
            <a:r>
              <a:rPr lang="cs-CZ" dirty="0" smtClean="0">
                <a:latin typeface="Comic Sans MS" pitchFamily="66" charset="0"/>
              </a:rPr>
              <a:t> in </a:t>
            </a:r>
            <a:r>
              <a:rPr lang="cs-CZ" dirty="0" err="1" smtClean="0">
                <a:latin typeface="Comic Sans MS" pitchFamily="66" charset="0"/>
              </a:rPr>
              <a:t>rainy</a:t>
            </a:r>
            <a:r>
              <a:rPr lang="cs-CZ" dirty="0" smtClean="0">
                <a:latin typeface="Comic Sans MS" pitchFamily="66" charset="0"/>
              </a:rPr>
              <a:t> </a:t>
            </a:r>
            <a:r>
              <a:rPr lang="cs-CZ" dirty="0" err="1" smtClean="0">
                <a:latin typeface="Comic Sans MS" pitchFamily="66" charset="0"/>
              </a:rPr>
              <a:t>and</a:t>
            </a:r>
            <a:r>
              <a:rPr lang="cs-CZ" dirty="0" smtClean="0">
                <a:latin typeface="Comic Sans MS" pitchFamily="66" charset="0"/>
              </a:rPr>
              <a:t> </a:t>
            </a:r>
            <a:r>
              <a:rPr lang="cs-CZ" dirty="0" err="1" smtClean="0">
                <a:latin typeface="Comic Sans MS" pitchFamily="66" charset="0"/>
              </a:rPr>
              <a:t>cloudy</a:t>
            </a:r>
            <a:r>
              <a:rPr lang="cs-CZ" dirty="0" smtClean="0">
                <a:latin typeface="Comic Sans MS" pitchFamily="66" charset="0"/>
              </a:rPr>
              <a:t> </a:t>
            </a:r>
            <a:r>
              <a:rPr lang="cs-CZ" dirty="0" err="1" smtClean="0">
                <a:latin typeface="Comic Sans MS" pitchFamily="66" charset="0"/>
              </a:rPr>
              <a:t>days</a:t>
            </a:r>
            <a:endParaRPr lang="cs-CZ" dirty="0" smtClean="0">
              <a:latin typeface="Comic Sans MS" pitchFamily="66" charset="0"/>
            </a:endParaRPr>
          </a:p>
          <a:p>
            <a:r>
              <a:rPr lang="cs-CZ" dirty="0" err="1" smtClean="0">
                <a:latin typeface="Comic Sans MS" pitchFamily="66" charset="0"/>
              </a:rPr>
              <a:t>It</a:t>
            </a:r>
            <a:r>
              <a:rPr lang="cs-CZ" dirty="0" smtClean="0">
                <a:latin typeface="Comic Sans MS" pitchFamily="66" charset="0"/>
              </a:rPr>
              <a:t> </a:t>
            </a:r>
            <a:r>
              <a:rPr lang="cs-CZ" dirty="0" err="1" smtClean="0">
                <a:latin typeface="Comic Sans MS" pitchFamily="66" charset="0"/>
              </a:rPr>
              <a:t>takes</a:t>
            </a:r>
            <a:r>
              <a:rPr lang="cs-CZ" dirty="0" smtClean="0">
                <a:latin typeface="Comic Sans MS" pitchFamily="66" charset="0"/>
              </a:rPr>
              <a:t> a lot </a:t>
            </a:r>
            <a:r>
              <a:rPr lang="cs-CZ" dirty="0" err="1" smtClean="0">
                <a:latin typeface="Comic Sans MS" pitchFamily="66" charset="0"/>
              </a:rPr>
              <a:t>of</a:t>
            </a:r>
            <a:r>
              <a:rPr lang="cs-CZ" dirty="0" smtClean="0">
                <a:latin typeface="Comic Sans MS" pitchFamily="66" charset="0"/>
              </a:rPr>
              <a:t> </a:t>
            </a:r>
            <a:r>
              <a:rPr lang="cs-CZ" dirty="0" err="1" smtClean="0">
                <a:latin typeface="Comic Sans MS" pitchFamily="66" charset="0"/>
              </a:rPr>
              <a:t>place</a:t>
            </a:r>
            <a:endParaRPr lang="cs-CZ" dirty="0">
              <a:latin typeface="Comic Sans MS" pitchFamily="66" charset="0"/>
            </a:endParaRPr>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139" y="3644536"/>
            <a:ext cx="3527564" cy="235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136" y="4006854"/>
            <a:ext cx="3255897" cy="243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energy from the sun"/>
          <p:cNvPicPr>
            <a:picLocks noChangeAspect="1" noChangeArrowheads="1"/>
          </p:cNvPicPr>
          <p:nvPr/>
        </p:nvPicPr>
        <p:blipFill>
          <a:blip r:embed="rId4" cstate="print"/>
          <a:srcRect/>
          <a:stretch>
            <a:fillRect/>
          </a:stretch>
        </p:blipFill>
        <p:spPr bwMode="auto">
          <a:xfrm>
            <a:off x="5499463" y="251950"/>
            <a:ext cx="5287579" cy="1602976"/>
          </a:xfrm>
          <a:prstGeom prst="rect">
            <a:avLst/>
          </a:prstGeom>
          <a:noFill/>
        </p:spPr>
      </p:pic>
    </p:spTree>
    <p:extLst>
      <p:ext uri="{BB962C8B-B14F-4D97-AF65-F5344CB8AC3E}">
        <p14:creationId xmlns:p14="http://schemas.microsoft.com/office/powerpoint/2010/main" val="2084682712"/>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b="1" u="sng" dirty="0" err="1" smtClean="0">
                <a:latin typeface="Comic Sans MS" pitchFamily="66" charset="0"/>
              </a:rPr>
              <a:t>Biomass</a:t>
            </a:r>
            <a:endParaRPr lang="cs-CZ" sz="4800" b="1" u="sng" dirty="0">
              <a:latin typeface="Comic Sans MS" pitchFamily="66" charset="0"/>
            </a:endParaRPr>
          </a:p>
        </p:txBody>
      </p:sp>
      <p:sp>
        <p:nvSpPr>
          <p:cNvPr id="3" name="Zástupný symbol pro obsah 2"/>
          <p:cNvSpPr>
            <a:spLocks noGrp="1"/>
          </p:cNvSpPr>
          <p:nvPr>
            <p:ph idx="1"/>
          </p:nvPr>
        </p:nvSpPr>
        <p:spPr/>
        <p:txBody>
          <a:bodyPr>
            <a:normAutofit/>
          </a:bodyPr>
          <a:lstStyle/>
          <a:p>
            <a:r>
              <a:rPr lang="en-US" sz="3600" dirty="0" smtClean="0">
                <a:latin typeface="Comic Sans MS" pitchFamily="66" charset="0"/>
              </a:rPr>
              <a:t>This is a very common way of converting organic matter into energy. Burning stuff like wood, waste and other plant matter releases stored chemical energy in the form of heat, which can be used to turn shafts to produce electricity.</a:t>
            </a:r>
            <a:endParaRPr lang="cs-CZ" sz="3600" dirty="0">
              <a:latin typeface="Comic Sans MS" pitchFamily="66" charset="0"/>
            </a:endParaRPr>
          </a:p>
        </p:txBody>
      </p:sp>
    </p:spTree>
    <p:extLst>
      <p:ext uri="{BB962C8B-B14F-4D97-AF65-F5344CB8AC3E}">
        <p14:creationId xmlns:p14="http://schemas.microsoft.com/office/powerpoint/2010/main" val="177384794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875211"/>
          </a:xfrm>
        </p:spPr>
        <p:txBody>
          <a:bodyPr>
            <a:normAutofit/>
          </a:bodyPr>
          <a:lstStyle/>
          <a:p>
            <a:r>
              <a:rPr lang="cs-CZ" sz="3600" b="1" u="sng" dirty="0" err="1" smtClean="0">
                <a:latin typeface="Comic Sans MS" pitchFamily="66" charset="0"/>
              </a:rPr>
              <a:t>Biomass</a:t>
            </a:r>
            <a:endParaRPr lang="cs-CZ" sz="3600" b="1" u="sng" dirty="0">
              <a:latin typeface="Comic Sans MS" pitchFamily="66" charset="0"/>
            </a:endParaRPr>
          </a:p>
        </p:txBody>
      </p:sp>
      <p:pic>
        <p:nvPicPr>
          <p:cNvPr id="6" name="Zástupný symbol pro obsah 5" descr="how-power-is-generated-from-biomass.jpg"/>
          <p:cNvPicPr>
            <a:picLocks noGrp="1" noChangeAspect="1"/>
          </p:cNvPicPr>
          <p:nvPr>
            <p:ph idx="1"/>
          </p:nvPr>
        </p:nvPicPr>
        <p:blipFill>
          <a:blip r:embed="rId2" cstate="print"/>
          <a:stretch>
            <a:fillRect/>
          </a:stretch>
        </p:blipFill>
        <p:spPr>
          <a:xfrm>
            <a:off x="4982891" y="1520053"/>
            <a:ext cx="6930435" cy="4451472"/>
          </a:xfrm>
        </p:spPr>
      </p:pic>
      <p:sp>
        <p:nvSpPr>
          <p:cNvPr id="5" name="Zástupný symbol pro text 4"/>
          <p:cNvSpPr>
            <a:spLocks noGrp="1"/>
          </p:cNvSpPr>
          <p:nvPr>
            <p:ph type="body" sz="half" idx="2"/>
          </p:nvPr>
        </p:nvSpPr>
        <p:spPr>
          <a:xfrm>
            <a:off x="839788" y="1554479"/>
            <a:ext cx="3932237" cy="4898571"/>
          </a:xfrm>
        </p:spPr>
        <p:txBody>
          <a:bodyPr>
            <a:normAutofit/>
          </a:bodyPr>
          <a:lstStyle/>
          <a:p>
            <a:pPr marL="342900" indent="-342900">
              <a:buFont typeface="+mj-lt"/>
              <a:buAutoNum type="arabicPeriod"/>
            </a:pPr>
            <a:r>
              <a:rPr lang="en-US" dirty="0" smtClean="0">
                <a:latin typeface="Comic Sans MS" pitchFamily="66" charset="0"/>
              </a:rPr>
              <a:t>Energy from the sun is transferred and stored in plants. When the plants are cut or die, wood chips, straw and other plant matter is delivered to the bunker</a:t>
            </a:r>
            <a:endParaRPr lang="cs-CZ" dirty="0" smtClean="0">
              <a:latin typeface="Comic Sans MS" pitchFamily="66" charset="0"/>
            </a:endParaRPr>
          </a:p>
          <a:p>
            <a:pPr marL="342900" indent="-342900">
              <a:buFont typeface="+mj-lt"/>
              <a:buAutoNum type="arabicPeriod"/>
            </a:pPr>
            <a:r>
              <a:rPr lang="en-US" dirty="0" smtClean="0">
                <a:latin typeface="Comic Sans MS" pitchFamily="66" charset="0"/>
              </a:rPr>
              <a:t>This is burned to heat water in a boiler to release heat energy (steam).</a:t>
            </a:r>
            <a:endParaRPr lang="cs-CZ" dirty="0" smtClean="0">
              <a:latin typeface="Comic Sans MS" pitchFamily="66" charset="0"/>
            </a:endParaRPr>
          </a:p>
          <a:p>
            <a:pPr marL="342900" indent="-342900">
              <a:buFont typeface="+mj-lt"/>
              <a:buAutoNum type="arabicPeriod"/>
            </a:pPr>
            <a:r>
              <a:rPr lang="en-US" dirty="0" smtClean="0">
                <a:latin typeface="Comic Sans MS" pitchFamily="66" charset="0"/>
              </a:rPr>
              <a:t>The energy/power from the steam is directed to turbines with pipes</a:t>
            </a:r>
            <a:endParaRPr lang="cs-CZ" dirty="0" smtClean="0">
              <a:latin typeface="Comic Sans MS" pitchFamily="66" charset="0"/>
            </a:endParaRPr>
          </a:p>
          <a:p>
            <a:pPr marL="342900" indent="-342900">
              <a:buFont typeface="+mj-lt"/>
              <a:buAutoNum type="arabicPeriod"/>
            </a:pPr>
            <a:r>
              <a:rPr lang="en-US" dirty="0" smtClean="0">
                <a:latin typeface="Comic Sans MS" pitchFamily="66" charset="0"/>
              </a:rPr>
              <a:t>The steam turns a number of blades in the turbine and generators, which are made of coils and magnets.</a:t>
            </a:r>
            <a:endParaRPr lang="cs-CZ" dirty="0" smtClean="0">
              <a:latin typeface="Comic Sans MS" pitchFamily="66" charset="0"/>
            </a:endParaRPr>
          </a:p>
          <a:p>
            <a:pPr marL="342900" indent="-342900">
              <a:buFont typeface="+mj-lt"/>
              <a:buAutoNum type="arabicPeriod"/>
            </a:pPr>
            <a:r>
              <a:rPr lang="en-US" dirty="0" smtClean="0">
                <a:latin typeface="Comic Sans MS" pitchFamily="66" charset="0"/>
              </a:rPr>
              <a:t>The charged magnetic fields produce electricity, which is sent to homes by cables.</a:t>
            </a:r>
            <a:endParaRPr lang="cs-CZ" dirty="0">
              <a:latin typeface="Comic Sans MS" pitchFamily="66" charset="0"/>
            </a:endParaRPr>
          </a:p>
        </p:txBody>
      </p:sp>
    </p:spTree>
    <p:extLst>
      <p:ext uri="{BB962C8B-B14F-4D97-AF65-F5344CB8AC3E}">
        <p14:creationId xmlns:p14="http://schemas.microsoft.com/office/powerpoint/2010/main" val="275311244"/>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5400" b="1" u="sng" dirty="0" err="1" smtClean="0">
                <a:latin typeface="Comic Sans MS" pitchFamily="66" charset="0"/>
              </a:rPr>
              <a:t>Biomass</a:t>
            </a:r>
            <a:endParaRPr lang="cs-CZ" sz="5400" b="1" u="sng" dirty="0">
              <a:latin typeface="Comic Sans MS" pitchFamily="66" charset="0"/>
            </a:endParaRPr>
          </a:p>
        </p:txBody>
      </p:sp>
      <p:sp>
        <p:nvSpPr>
          <p:cNvPr id="5" name="Zástupný symbol pro text 4"/>
          <p:cNvSpPr>
            <a:spLocks noGrp="1"/>
          </p:cNvSpPr>
          <p:nvPr>
            <p:ph type="body" idx="1"/>
          </p:nvPr>
        </p:nvSpPr>
        <p:spPr/>
        <p:txBody>
          <a:bodyPr>
            <a:normAutofit/>
          </a:bodyPr>
          <a:lstStyle/>
          <a:p>
            <a:r>
              <a:rPr lang="cs-CZ" sz="2800" dirty="0" err="1" smtClean="0">
                <a:latin typeface="Comic Sans MS" pitchFamily="66" charset="0"/>
              </a:rPr>
              <a:t>Advantages</a:t>
            </a:r>
            <a:endParaRPr lang="cs-CZ" sz="2800" dirty="0">
              <a:latin typeface="Comic Sans MS" pitchFamily="66" charset="0"/>
            </a:endParaRPr>
          </a:p>
        </p:txBody>
      </p:sp>
      <p:sp>
        <p:nvSpPr>
          <p:cNvPr id="6" name="Zástupný symbol pro obsah 5"/>
          <p:cNvSpPr>
            <a:spLocks noGrp="1"/>
          </p:cNvSpPr>
          <p:nvPr>
            <p:ph sz="half" idx="2"/>
          </p:nvPr>
        </p:nvSpPr>
        <p:spPr/>
        <p:txBody>
          <a:bodyPr/>
          <a:lstStyle/>
          <a:p>
            <a:r>
              <a:rPr lang="cs-CZ" dirty="0" err="1" smtClean="0">
                <a:latin typeface="Comic Sans MS" pitchFamily="66" charset="0"/>
              </a:rPr>
              <a:t>Renewability</a:t>
            </a:r>
            <a:endParaRPr lang="cs-CZ" dirty="0" smtClean="0">
              <a:latin typeface="Comic Sans MS" pitchFamily="66" charset="0"/>
            </a:endParaRPr>
          </a:p>
          <a:p>
            <a:r>
              <a:rPr lang="cs-CZ" dirty="0" smtClean="0">
                <a:latin typeface="Comic Sans MS" pitchFamily="66" charset="0"/>
              </a:rPr>
              <a:t>No </a:t>
            </a:r>
            <a:r>
              <a:rPr lang="cs-CZ" dirty="0" err="1" smtClean="0">
                <a:latin typeface="Comic Sans MS" pitchFamily="66" charset="0"/>
              </a:rPr>
              <a:t>waste</a:t>
            </a:r>
            <a:endParaRPr lang="cs-CZ" dirty="0" smtClean="0">
              <a:latin typeface="Comic Sans MS" pitchFamily="66" charset="0"/>
            </a:endParaRPr>
          </a:p>
          <a:p>
            <a:r>
              <a:rPr lang="cs-CZ" dirty="0" err="1" smtClean="0">
                <a:latin typeface="Comic Sans MS" pitchFamily="66" charset="0"/>
              </a:rPr>
              <a:t>Almost</a:t>
            </a:r>
            <a:r>
              <a:rPr lang="cs-CZ" dirty="0" smtClean="0">
                <a:latin typeface="Comic Sans MS" pitchFamily="66" charset="0"/>
              </a:rPr>
              <a:t> </a:t>
            </a:r>
            <a:r>
              <a:rPr lang="cs-CZ" dirty="0" err="1" smtClean="0">
                <a:latin typeface="Comic Sans MS" pitchFamily="66" charset="0"/>
              </a:rPr>
              <a:t>every</a:t>
            </a:r>
            <a:r>
              <a:rPr lang="cs-CZ" dirty="0" smtClean="0">
                <a:latin typeface="Comic Sans MS" pitchFamily="66" charset="0"/>
              </a:rPr>
              <a:t> country </a:t>
            </a:r>
            <a:r>
              <a:rPr lang="cs-CZ" dirty="0" err="1" smtClean="0">
                <a:latin typeface="Comic Sans MS" pitchFamily="66" charset="0"/>
              </a:rPr>
              <a:t>can</a:t>
            </a:r>
            <a:r>
              <a:rPr lang="cs-CZ" dirty="0" smtClean="0">
                <a:latin typeface="Comic Sans MS" pitchFamily="66" charset="0"/>
              </a:rPr>
              <a:t> use </a:t>
            </a:r>
            <a:r>
              <a:rPr lang="cs-CZ" dirty="0" err="1" smtClean="0">
                <a:latin typeface="Comic Sans MS" pitchFamily="66" charset="0"/>
              </a:rPr>
              <a:t>it</a:t>
            </a:r>
            <a:endParaRPr lang="cs-CZ" dirty="0">
              <a:latin typeface="Comic Sans MS" pitchFamily="66" charset="0"/>
            </a:endParaRPr>
          </a:p>
        </p:txBody>
      </p:sp>
      <p:sp>
        <p:nvSpPr>
          <p:cNvPr id="7" name="Zástupný symbol pro text 6"/>
          <p:cNvSpPr>
            <a:spLocks noGrp="1"/>
          </p:cNvSpPr>
          <p:nvPr>
            <p:ph type="body" sz="quarter" idx="3"/>
          </p:nvPr>
        </p:nvSpPr>
        <p:spPr/>
        <p:txBody>
          <a:bodyPr>
            <a:normAutofit/>
          </a:bodyPr>
          <a:lstStyle/>
          <a:p>
            <a:r>
              <a:rPr lang="cs-CZ" sz="2800" dirty="0" err="1" smtClean="0">
                <a:latin typeface="Comic Sans MS" pitchFamily="66" charset="0"/>
              </a:rPr>
              <a:t>Disadvantages</a:t>
            </a:r>
            <a:endParaRPr lang="cs-CZ" sz="2800" dirty="0">
              <a:latin typeface="Comic Sans MS" pitchFamily="66" charset="0"/>
            </a:endParaRPr>
          </a:p>
        </p:txBody>
      </p:sp>
      <p:sp>
        <p:nvSpPr>
          <p:cNvPr id="8" name="Zástupný symbol pro obsah 7"/>
          <p:cNvSpPr>
            <a:spLocks noGrp="1"/>
          </p:cNvSpPr>
          <p:nvPr>
            <p:ph sz="quarter" idx="4"/>
          </p:nvPr>
        </p:nvSpPr>
        <p:spPr/>
        <p:txBody>
          <a:bodyPr/>
          <a:lstStyle/>
          <a:p>
            <a:r>
              <a:rPr lang="cs-CZ" dirty="0" err="1" smtClean="0">
                <a:latin typeface="Comic Sans MS" pitchFamily="66" charset="0"/>
              </a:rPr>
              <a:t>High</a:t>
            </a:r>
            <a:r>
              <a:rPr lang="cs-CZ" dirty="0" smtClean="0">
                <a:latin typeface="Comic Sans MS" pitchFamily="66" charset="0"/>
              </a:rPr>
              <a:t> </a:t>
            </a:r>
            <a:r>
              <a:rPr lang="cs-CZ" dirty="0" err="1" smtClean="0">
                <a:latin typeface="Comic Sans MS" pitchFamily="66" charset="0"/>
              </a:rPr>
              <a:t>price</a:t>
            </a:r>
            <a:endParaRPr lang="cs-CZ" dirty="0" smtClean="0">
              <a:latin typeface="Comic Sans MS" pitchFamily="66" charset="0"/>
            </a:endParaRPr>
          </a:p>
          <a:p>
            <a:r>
              <a:rPr lang="cs-CZ" dirty="0" err="1" smtClean="0">
                <a:latin typeface="Comic Sans MS" pitchFamily="66" charset="0"/>
              </a:rPr>
              <a:t>It</a:t>
            </a:r>
            <a:r>
              <a:rPr lang="cs-CZ" dirty="0" smtClean="0">
                <a:latin typeface="Comic Sans MS" pitchFamily="66" charset="0"/>
              </a:rPr>
              <a:t> </a:t>
            </a:r>
            <a:r>
              <a:rPr lang="cs-CZ" dirty="0" err="1" smtClean="0">
                <a:latin typeface="Comic Sans MS" pitchFamily="66" charset="0"/>
              </a:rPr>
              <a:t>takes</a:t>
            </a:r>
            <a:r>
              <a:rPr lang="cs-CZ" dirty="0" smtClean="0">
                <a:latin typeface="Comic Sans MS" pitchFamily="66" charset="0"/>
              </a:rPr>
              <a:t> a lot </a:t>
            </a:r>
            <a:r>
              <a:rPr lang="cs-CZ" dirty="0" err="1" smtClean="0">
                <a:latin typeface="Comic Sans MS" pitchFamily="66" charset="0"/>
              </a:rPr>
              <a:t>of</a:t>
            </a:r>
            <a:r>
              <a:rPr lang="cs-CZ" dirty="0" smtClean="0">
                <a:latin typeface="Comic Sans MS" pitchFamily="66" charset="0"/>
              </a:rPr>
              <a:t> </a:t>
            </a:r>
            <a:r>
              <a:rPr lang="cs-CZ" dirty="0" err="1" smtClean="0">
                <a:latin typeface="Comic Sans MS" pitchFamily="66" charset="0"/>
              </a:rPr>
              <a:t>place</a:t>
            </a:r>
            <a:endParaRPr lang="cs-CZ" dirty="0" smtClean="0">
              <a:latin typeface="Comic Sans MS" pitchFamily="66" charset="0"/>
            </a:endParaRPr>
          </a:p>
          <a:p>
            <a:endParaRPr lang="cs-CZ" dirty="0">
              <a:latin typeface="Comic Sans MS" pitchFamily="66" charset="0"/>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799" y="4343725"/>
            <a:ext cx="3011475" cy="225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millicentmedia.files.wordpress.com/2012/07/biomass-pellets-source-deutsches-pelletinstitut.jpg"/>
          <p:cNvPicPr>
            <a:picLocks noChangeAspect="1" noChangeArrowheads="1"/>
          </p:cNvPicPr>
          <p:nvPr/>
        </p:nvPicPr>
        <p:blipFill>
          <a:blip r:embed="rId3" cstate="print"/>
          <a:srcRect/>
          <a:stretch>
            <a:fillRect/>
          </a:stretch>
        </p:blipFill>
        <p:spPr bwMode="auto">
          <a:xfrm>
            <a:off x="7353210" y="3818391"/>
            <a:ext cx="4024539" cy="2673978"/>
          </a:xfrm>
          <a:prstGeom prst="rect">
            <a:avLst/>
          </a:prstGeom>
          <a:noFill/>
        </p:spPr>
      </p:pic>
    </p:spTree>
    <p:extLst>
      <p:ext uri="{BB962C8B-B14F-4D97-AF65-F5344CB8AC3E}">
        <p14:creationId xmlns:p14="http://schemas.microsoft.com/office/powerpoint/2010/main" val="340030153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583</Words>
  <Application>Microsoft Office PowerPoint</Application>
  <PresentationFormat>Vlastní</PresentationFormat>
  <Paragraphs>62</Paragraphs>
  <Slides>14</Slides>
  <Notes>0</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Motiv Office</vt:lpstr>
      <vt:lpstr>Renewable energy</vt:lpstr>
      <vt:lpstr>Prezentace aplikace PowerPoint</vt:lpstr>
      <vt:lpstr>When can energy be called 'Renewable'?</vt:lpstr>
      <vt:lpstr>Types of rewenable energy</vt:lpstr>
      <vt:lpstr>Solar power</vt:lpstr>
      <vt:lpstr>Solar power</vt:lpstr>
      <vt:lpstr>Biomass</vt:lpstr>
      <vt:lpstr>Biomass</vt:lpstr>
      <vt:lpstr>Biomass</vt:lpstr>
      <vt:lpstr>Wind power</vt:lpstr>
      <vt:lpstr>Wind power</vt:lpstr>
      <vt:lpstr>Water power</vt:lpstr>
      <vt:lpstr>Water power</vt:lpstr>
      <vt:lpstr>Water power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dc:title>
  <dc:creator>Student018</dc:creator>
  <cp:lastModifiedBy>Martin</cp:lastModifiedBy>
  <cp:revision>16</cp:revision>
  <dcterms:created xsi:type="dcterms:W3CDTF">2014-03-19T13:02:00Z</dcterms:created>
  <dcterms:modified xsi:type="dcterms:W3CDTF">2014-04-01T12:07:52Z</dcterms:modified>
</cp:coreProperties>
</file>